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94" r:id="rId4"/>
    <p:sldId id="257" r:id="rId5"/>
    <p:sldId id="289" r:id="rId6"/>
    <p:sldId id="290" r:id="rId7"/>
    <p:sldId id="291" r:id="rId8"/>
    <p:sldId id="293" r:id="rId9"/>
    <p:sldId id="292" r:id="rId10"/>
    <p:sldId id="278" r:id="rId11"/>
    <p:sldId id="288" r:id="rId1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233" autoAdjust="0"/>
  </p:normalViewPr>
  <p:slideViewPr>
    <p:cSldViewPr snapToGrid="0">
      <p:cViewPr varScale="1">
        <p:scale>
          <a:sx n="106" d="100"/>
          <a:sy n="106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589DE-CFE3-47D4-B887-0530E8820ADD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ECB80-91FD-4510-BC70-FEC4BAFDE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27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02E0A-EBDE-4833-97CD-99B7A2F23260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0E5BA-4F3B-4393-AFCD-3C9672569C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52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E33E-1DDE-4978-92F5-3617D50AB4AA}" type="datetime1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82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E313-7D76-484D-AC4B-FB7DAF60030B}" type="datetime1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95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A579-C7AA-4388-B952-5CDFC970E86A}" type="datetime1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32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B6B-8897-4742-87DA-3D5BD31D670B}" type="datetime1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39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F787-7A08-4B4A-9F92-820B88318DA5}" type="datetime1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15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0FF-5D9A-494D-86A4-5E1AEBDEDB63}" type="datetime1">
              <a:rPr lang="fr-FR" smtClean="0"/>
              <a:t>07/11/2023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16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F025-AAD9-4C29-B78C-6D02EDD8F062}" type="datetime1">
              <a:rPr lang="fr-FR" smtClean="0"/>
              <a:t>07/11/2023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269B-1D29-44C2-81B2-D587DAA6FB04}" type="datetime1">
              <a:rPr lang="fr-FR" smtClean="0"/>
              <a:t>07/11/2023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65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E0FF-5547-4D62-AD1D-224D919F4F96}" type="datetime1">
              <a:rPr lang="fr-FR" smtClean="0"/>
              <a:t>07/11/2023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27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59AD25-4E92-488D-BA65-EBCDAB3533CF}" type="datetime1">
              <a:rPr lang="fr-FR" smtClean="0"/>
              <a:t>07/11/2023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CE354-69CC-46AD-BD6F-D6EE5C7165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13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3E8D-A376-4ECA-B612-C0FD5D0DAAE7}" type="datetime1">
              <a:rPr lang="fr-FR" smtClean="0"/>
              <a:t>07/11/2023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62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046791-BFAC-4B0F-A74A-15681AB1B3A2}" type="datetime1">
              <a:rPr lang="fr-FR" smtClean="0"/>
              <a:t>07/11/2023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BCE354-69CC-46AD-BD6F-D6EE5C71652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6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1788633"/>
            <a:ext cx="7095416" cy="1201431"/>
          </a:xfrm>
        </p:spPr>
        <p:txBody>
          <a:bodyPr>
            <a:normAutofit/>
          </a:bodyPr>
          <a:lstStyle/>
          <a:p>
            <a:r>
              <a:rPr lang="fr-FR" sz="6600" dirty="0"/>
              <a:t>PLATEFORME LIGAN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7280" y="4666451"/>
            <a:ext cx="9144000" cy="1405062"/>
          </a:xfrm>
        </p:spPr>
        <p:txBody>
          <a:bodyPr>
            <a:normAutofit/>
          </a:bodyPr>
          <a:lstStyle/>
          <a:p>
            <a:r>
              <a:rPr lang="fr-FR" sz="3900" dirty="0"/>
              <a:t>Mehdi DERHOURHI</a:t>
            </a:r>
          </a:p>
          <a:p>
            <a:r>
              <a:rPr lang="fr-FR" sz="2200" dirty="0"/>
              <a:t>Responsable </a:t>
            </a:r>
            <a:r>
              <a:rPr lang="fr-FR" sz="2200" dirty="0" err="1"/>
              <a:t>Bioinformatique</a:t>
            </a:r>
            <a:endParaRPr lang="fr-FR" sz="2200" dirty="0"/>
          </a:p>
          <a:p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6" y="3517209"/>
            <a:ext cx="5641321" cy="26204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03074" y="6489263"/>
            <a:ext cx="2246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mehdi.derhourhi@cnrs.fr</a:t>
            </a:r>
          </a:p>
        </p:txBody>
      </p:sp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67" y="195217"/>
            <a:ext cx="1647426" cy="4441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680" y="693440"/>
            <a:ext cx="883096" cy="4702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2720"/>
            <a:ext cx="914602" cy="48551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0233" y="183242"/>
            <a:ext cx="1013990" cy="429108"/>
          </a:xfrm>
          <a:prstGeom prst="rect">
            <a:avLst/>
          </a:prstGeom>
        </p:spPr>
      </p:pic>
      <p:pic>
        <p:nvPicPr>
          <p:cNvPr id="16" name="Image 15" descr="4e symposium EGID - Lille | Société Francophone du Diabèt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" y="136073"/>
            <a:ext cx="855879" cy="503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03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036389" cy="4351338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6A770D6-89A5-44DB-9A11-8BD64A245EA1}"/>
              </a:ext>
            </a:extLst>
          </p:cNvPr>
          <p:cNvSpPr txBox="1">
            <a:spLocks/>
          </p:cNvSpPr>
          <p:nvPr/>
        </p:nvSpPr>
        <p:spPr>
          <a:xfrm>
            <a:off x="1031672" y="2202473"/>
            <a:ext cx="8868786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Plateforme de séquençage a haut débit</a:t>
            </a:r>
          </a:p>
          <a:p>
            <a:r>
              <a:rPr lang="fr-FR" dirty="0"/>
              <a:t>Spécialisée dans le domaine des maladie métaboliques</a:t>
            </a:r>
          </a:p>
          <a:p>
            <a:r>
              <a:rPr lang="fr-FR" dirty="0"/>
              <a:t>Activités de la réception des échantillons à l’analyse des résultats</a:t>
            </a:r>
          </a:p>
          <a:p>
            <a:r>
              <a:rPr lang="fr-FR" dirty="0"/>
              <a:t>Infrastructure totalement locale, pour le séquençage, l’analyse et le stockage</a:t>
            </a:r>
          </a:p>
          <a:p>
            <a:r>
              <a:rPr lang="fr-FR" dirty="0"/>
              <a:t>Equipe interne de 3 </a:t>
            </a:r>
            <a:r>
              <a:rPr lang="fr-FR" dirty="0" err="1"/>
              <a:t>bioinformaticiens</a:t>
            </a:r>
            <a:r>
              <a:rPr lang="fr-FR" dirty="0"/>
              <a:t> et 3 biostatisticiens</a:t>
            </a:r>
          </a:p>
        </p:txBody>
      </p:sp>
    </p:spTree>
    <p:extLst>
      <p:ext uri="{BB962C8B-B14F-4D97-AF65-F5344CB8AC3E}">
        <p14:creationId xmlns:p14="http://schemas.microsoft.com/office/powerpoint/2010/main" val="4873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?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097280" y="1266308"/>
            <a:ext cx="10058400" cy="1143000"/>
          </a:xfrm>
        </p:spPr>
        <p:txBody>
          <a:bodyPr>
            <a:normAutofit/>
          </a:bodyPr>
          <a:lstStyle/>
          <a:p>
            <a:r>
              <a:rPr lang="fr-FR" sz="2800" dirty="0"/>
              <a:t>Merci pour votre attention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21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4277" y="428498"/>
            <a:ext cx="10058400" cy="933671"/>
          </a:xfrm>
        </p:spPr>
        <p:txBody>
          <a:bodyPr/>
          <a:lstStyle/>
          <a:p>
            <a:r>
              <a:rPr lang="fr-FR" dirty="0"/>
              <a:t>La plateforme génomique LIGAN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25624"/>
            <a:ext cx="5155276" cy="4575175"/>
          </a:xfrm>
        </p:spPr>
        <p:txBody>
          <a:bodyPr>
            <a:normAutofit/>
          </a:bodyPr>
          <a:lstStyle/>
          <a:p>
            <a:r>
              <a:rPr lang="fr-FR" dirty="0"/>
              <a:t>Installée dans les locaux d’EGID (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Genomic</a:t>
            </a:r>
            <a:r>
              <a:rPr lang="fr-FR" dirty="0"/>
              <a:t> Institute for </a:t>
            </a:r>
            <a:r>
              <a:rPr lang="fr-FR" dirty="0" err="1"/>
              <a:t>Diabetes</a:t>
            </a:r>
            <a:r>
              <a:rPr lang="fr-FR" dirty="0"/>
              <a:t>) sur le site du CHU de Lille et faisant partie de l’UMR 1283/8199 comprenant 70 personnes</a:t>
            </a:r>
          </a:p>
          <a:p>
            <a:endParaRPr lang="fr-FR" dirty="0"/>
          </a:p>
          <a:p>
            <a:r>
              <a:rPr lang="fr-FR" dirty="0"/>
              <a:t>Plateforme dédiée au séquençage de nouvelle génération et à la génomique de pointe à l’aide d’une équipe de 30 personnes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5"/>
          <a:stretch/>
        </p:blipFill>
        <p:spPr>
          <a:xfrm>
            <a:off x="6486698" y="1925378"/>
            <a:ext cx="5322594" cy="41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4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pep2dia.fr/wp-content/uploads/2021/02/prevalence-diabete.png">
            <a:extLst>
              <a:ext uri="{FF2B5EF4-FFF2-40B4-BE49-F238E27FC236}">
                <a16:creationId xmlns:a16="http://schemas.microsoft.com/office/drawing/2014/main" id="{DF208670-5617-4FEB-AD69-557B8F90E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76" y="2149021"/>
            <a:ext cx="6661447" cy="372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4277" y="428498"/>
            <a:ext cx="10058400" cy="933671"/>
          </a:xfrm>
        </p:spPr>
        <p:txBody>
          <a:bodyPr/>
          <a:lstStyle/>
          <a:p>
            <a:r>
              <a:rPr lang="fr-FR" dirty="0"/>
              <a:t>La plateforme génomique LIGAN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25624"/>
            <a:ext cx="4488282" cy="457517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Etude des maladies Métaboliques (Diabète, Obésité, Dyslipidémies, …)</a:t>
            </a:r>
          </a:p>
          <a:p>
            <a:endParaRPr lang="fr-FR" dirty="0"/>
          </a:p>
          <a:p>
            <a:r>
              <a:rPr lang="fr-FR" dirty="0"/>
              <a:t>Causes environnementales, mais également forte influence de la génétique sur la prévalence de ces maladies</a:t>
            </a:r>
          </a:p>
          <a:p>
            <a:endParaRPr lang="fr-FR" dirty="0"/>
          </a:p>
          <a:p>
            <a:r>
              <a:rPr lang="fr-FR" dirty="0"/>
              <a:t>Prestations proposées :</a:t>
            </a:r>
          </a:p>
          <a:p>
            <a:pPr lvl="1"/>
            <a:r>
              <a:rPr lang="fr-FR" dirty="0"/>
              <a:t>Extraction,</a:t>
            </a:r>
          </a:p>
          <a:p>
            <a:pPr lvl="1"/>
            <a:r>
              <a:rPr lang="fr-FR" dirty="0"/>
              <a:t>Génotypage, </a:t>
            </a:r>
          </a:p>
          <a:p>
            <a:pPr lvl="1"/>
            <a:r>
              <a:rPr lang="fr-FR" dirty="0"/>
              <a:t>Séquençage NGS,</a:t>
            </a:r>
          </a:p>
          <a:p>
            <a:pPr lvl="1"/>
            <a:r>
              <a:rPr lang="fr-FR" dirty="0"/>
              <a:t>Analyses bio-informatique </a:t>
            </a:r>
          </a:p>
          <a:p>
            <a:pPr lvl="1"/>
            <a:r>
              <a:rPr lang="fr-FR" dirty="0"/>
              <a:t>Analyses </a:t>
            </a:r>
            <a:r>
              <a:rPr lang="fr-FR" dirty="0" err="1"/>
              <a:t>bio-statistique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14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Iseq100</a:t>
            </a:r>
          </a:p>
          <a:p>
            <a:r>
              <a:rPr lang="fr-FR" dirty="0" err="1"/>
              <a:t>Miseq</a:t>
            </a:r>
            <a:endParaRPr lang="fr-FR" dirty="0"/>
          </a:p>
          <a:p>
            <a:r>
              <a:rPr lang="fr-FR" dirty="0" err="1"/>
              <a:t>Nextseq</a:t>
            </a:r>
            <a:r>
              <a:rPr lang="fr-FR" dirty="0"/>
              <a:t> 500</a:t>
            </a:r>
          </a:p>
          <a:p>
            <a:r>
              <a:rPr lang="fr-FR" dirty="0" err="1"/>
              <a:t>Novaseq</a:t>
            </a:r>
            <a:r>
              <a:rPr lang="fr-FR" dirty="0"/>
              <a:t> 6000Dx</a:t>
            </a:r>
          </a:p>
          <a:p>
            <a:r>
              <a:rPr lang="fr-FR" dirty="0" err="1"/>
              <a:t>Novaseq</a:t>
            </a:r>
            <a:r>
              <a:rPr lang="fr-FR" dirty="0"/>
              <a:t> X</a:t>
            </a:r>
          </a:p>
          <a:p>
            <a:endParaRPr lang="fr-FR" dirty="0"/>
          </a:p>
          <a:p>
            <a:r>
              <a:rPr lang="fr-FR" dirty="0"/>
              <a:t>Plateforme puces Illumina</a:t>
            </a:r>
          </a:p>
          <a:p>
            <a:r>
              <a:rPr lang="fr-FR" dirty="0"/>
              <a:t>Plateforme single-</a:t>
            </a:r>
            <a:r>
              <a:rPr lang="fr-FR" dirty="0" err="1"/>
              <a:t>cell</a:t>
            </a:r>
            <a:r>
              <a:rPr lang="fr-FR" dirty="0"/>
              <a:t> 10X</a:t>
            </a:r>
          </a:p>
          <a:p>
            <a:endParaRPr lang="fr-FR" dirty="0"/>
          </a:p>
          <a:p>
            <a:r>
              <a:rPr lang="fr-FR" dirty="0"/>
              <a:t>Robot pipeteurs (Hamilton, Roche, </a:t>
            </a:r>
            <a:r>
              <a:rPr lang="fr-FR" dirty="0" err="1"/>
              <a:t>Revvity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9AF54F5-F915-4707-936D-51BDA58E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7480"/>
            <a:ext cx="10058400" cy="929572"/>
          </a:xfrm>
        </p:spPr>
        <p:txBody>
          <a:bodyPr/>
          <a:lstStyle/>
          <a:p>
            <a:r>
              <a:rPr lang="fr-FR" dirty="0"/>
              <a:t>Composition de la </a:t>
            </a:r>
            <a:r>
              <a:rPr lang="fr-FR" dirty="0" err="1"/>
              <a:t>PlateForme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ADC25F-A423-4A20-A5B8-4DE4E056B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02" y="2804365"/>
            <a:ext cx="1007002" cy="1007002"/>
          </a:xfrm>
          <a:prstGeom prst="rect">
            <a:avLst/>
          </a:prstGeom>
        </p:spPr>
      </p:pic>
      <p:pic>
        <p:nvPicPr>
          <p:cNvPr id="1026" name="Picture 2" descr="MiSeq System | Focused power for targeted gene and small genome sequencing">
            <a:extLst>
              <a:ext uri="{FF2B5EF4-FFF2-40B4-BE49-F238E27FC236}">
                <a16:creationId xmlns:a16="http://schemas.microsoft.com/office/drawing/2014/main" id="{603BA78E-F962-44B3-B60C-58E95A16B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04" y="2687118"/>
            <a:ext cx="1655104" cy="124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équenceur de nouvelle génération pour ADN - NextSeq 550 - Illumina, Inc. -  pour ARN / de laboratoire">
            <a:extLst>
              <a:ext uri="{FF2B5EF4-FFF2-40B4-BE49-F238E27FC236}">
                <a16:creationId xmlns:a16="http://schemas.microsoft.com/office/drawing/2014/main" id="{5CCE7D3C-7E8C-4E0B-BE73-76BE8C987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72" y="2634070"/>
            <a:ext cx="1294460" cy="12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équenceur de nouvelle génération pour ADN - NovaSeq 6000 - Illumina, Inc.  - pour ARN / de laboratoire">
            <a:extLst>
              <a:ext uri="{FF2B5EF4-FFF2-40B4-BE49-F238E27FC236}">
                <a16:creationId xmlns:a16="http://schemas.microsoft.com/office/drawing/2014/main" id="{7A81D474-8226-4B27-B272-9C52ED910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05" y="1741662"/>
            <a:ext cx="2202161" cy="22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rder the NovaSeq X Series">
            <a:extLst>
              <a:ext uri="{FF2B5EF4-FFF2-40B4-BE49-F238E27FC236}">
                <a16:creationId xmlns:a16="http://schemas.microsoft.com/office/drawing/2014/main" id="{3A8C406F-E7B6-499F-8880-26A34F68F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9" r="35772" b="8644"/>
          <a:stretch/>
        </p:blipFill>
        <p:spPr bwMode="auto">
          <a:xfrm>
            <a:off x="10156202" y="1645231"/>
            <a:ext cx="1063975" cy="22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FDF37F6-D708-488D-B4BD-5FBE4438B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5709" y="4185305"/>
            <a:ext cx="1970923" cy="19709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A4AC830-9364-4B81-8DCA-FFD946106E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201" b="21269"/>
          <a:stretch/>
        </p:blipFill>
        <p:spPr>
          <a:xfrm>
            <a:off x="8648732" y="4482017"/>
            <a:ext cx="3014940" cy="16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2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063058"/>
            <a:ext cx="4614645" cy="402336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Analyse et stockage local</a:t>
            </a:r>
          </a:p>
          <a:p>
            <a:r>
              <a:rPr lang="fr-FR" dirty="0"/>
              <a:t>Salle serveur auto-hébergée</a:t>
            </a:r>
          </a:p>
          <a:p>
            <a:r>
              <a:rPr lang="fr-FR" dirty="0"/>
              <a:t>Cluster de 15 serveurs de calcul, total d’environ 1000 cœurs</a:t>
            </a:r>
          </a:p>
          <a:p>
            <a:r>
              <a:rPr lang="fr-FR" dirty="0"/>
              <a:t>12 GPU </a:t>
            </a:r>
            <a:r>
              <a:rPr lang="fr-FR" dirty="0" err="1"/>
              <a:t>Nvidia</a:t>
            </a:r>
            <a:r>
              <a:rPr lang="fr-FR" dirty="0"/>
              <a:t> T4 associés à la solution </a:t>
            </a:r>
            <a:r>
              <a:rPr lang="fr-FR" dirty="0" err="1"/>
              <a:t>Nvidia</a:t>
            </a:r>
            <a:r>
              <a:rPr lang="fr-FR" dirty="0"/>
              <a:t> </a:t>
            </a:r>
            <a:r>
              <a:rPr lang="fr-FR" dirty="0" err="1"/>
              <a:t>Parabricks</a:t>
            </a:r>
            <a:endParaRPr lang="fr-FR" dirty="0"/>
          </a:p>
          <a:p>
            <a:r>
              <a:rPr lang="fr-FR" dirty="0"/>
              <a:t>2 Pétaoctets de stockage HDD (Dell </a:t>
            </a:r>
            <a:r>
              <a:rPr lang="fr-FR" dirty="0" err="1"/>
              <a:t>Isilon</a:t>
            </a:r>
            <a:r>
              <a:rPr lang="fr-FR" dirty="0"/>
              <a:t>)</a:t>
            </a:r>
          </a:p>
          <a:p>
            <a:r>
              <a:rPr lang="fr-FR" dirty="0"/>
              <a:t>40 Téraoctets de stockage flash (Dell </a:t>
            </a:r>
            <a:r>
              <a:rPr lang="fr-FR" dirty="0" err="1"/>
              <a:t>Isilon</a:t>
            </a:r>
            <a:r>
              <a:rPr lang="fr-FR" dirty="0"/>
              <a:t>)</a:t>
            </a:r>
          </a:p>
          <a:p>
            <a:r>
              <a:rPr lang="fr-FR" dirty="0"/>
              <a:t>Réplication d’une partie des données sur le site de l’université (cité scientifique)</a:t>
            </a:r>
          </a:p>
          <a:p>
            <a:r>
              <a:rPr lang="fr-FR" dirty="0"/>
              <a:t>Solution Illumina </a:t>
            </a:r>
            <a:r>
              <a:rPr lang="fr-FR" dirty="0" err="1"/>
              <a:t>Dragen</a:t>
            </a:r>
            <a:r>
              <a:rPr lang="fr-FR" dirty="0"/>
              <a:t> intégrée au </a:t>
            </a:r>
            <a:r>
              <a:rPr lang="fr-FR" dirty="0" err="1"/>
              <a:t>NovaseqX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9AF54F5-F915-4707-936D-51BDA58E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7480"/>
            <a:ext cx="10058400" cy="929572"/>
          </a:xfrm>
        </p:spPr>
        <p:txBody>
          <a:bodyPr/>
          <a:lstStyle/>
          <a:p>
            <a:r>
              <a:rPr lang="fr-FR" dirty="0"/>
              <a:t>Composition de la </a:t>
            </a:r>
            <a:r>
              <a:rPr lang="fr-FR" dirty="0" err="1"/>
              <a:t>PlateForme</a:t>
            </a:r>
            <a:endParaRPr lang="fr-FR" dirty="0"/>
          </a:p>
        </p:txBody>
      </p:sp>
      <p:pic>
        <p:nvPicPr>
          <p:cNvPr id="2050" name="Picture 2" descr="Dell EMC lance de nouvelles solutions de stockage et de protection des  données - StorageReview.com">
            <a:extLst>
              <a:ext uri="{FF2B5EF4-FFF2-40B4-BE49-F238E27FC236}">
                <a16:creationId xmlns:a16="http://schemas.microsoft.com/office/drawing/2014/main" id="{DF1CD08A-B38C-4306-A3BF-67A5E8E4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38" y="2012544"/>
            <a:ext cx="3664050" cy="154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NY NVIDIA Tesla T4 Carte datacenter 16GB GDDR6 PCI Express 3.0 x16, simple  slot, refroidissement passif : Amazon.fr: Informatique">
            <a:extLst>
              <a:ext uri="{FF2B5EF4-FFF2-40B4-BE49-F238E27FC236}">
                <a16:creationId xmlns:a16="http://schemas.microsoft.com/office/drawing/2014/main" id="{D3595E59-0A43-41C3-89BF-DD2524EDC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76" y="3870481"/>
            <a:ext cx="2101822" cy="210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6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1672" y="2202473"/>
            <a:ext cx="4614645" cy="4023360"/>
          </a:xfrm>
        </p:spPr>
        <p:txBody>
          <a:bodyPr>
            <a:normAutofit/>
          </a:bodyPr>
          <a:lstStyle/>
          <a:p>
            <a:r>
              <a:rPr lang="fr-FR" b="1" dirty="0"/>
              <a:t>Equipe </a:t>
            </a:r>
            <a:r>
              <a:rPr lang="fr-FR" b="1" dirty="0" err="1"/>
              <a:t>Bioinformatique</a:t>
            </a:r>
            <a:endParaRPr lang="fr-FR" b="1" dirty="0"/>
          </a:p>
          <a:p>
            <a:r>
              <a:rPr lang="fr-FR" dirty="0"/>
              <a:t>3 ingénieurs</a:t>
            </a:r>
          </a:p>
          <a:p>
            <a:r>
              <a:rPr lang="fr-FR" b="1" dirty="0"/>
              <a:t>Equipe Biostatistique</a:t>
            </a:r>
          </a:p>
          <a:p>
            <a:r>
              <a:rPr lang="fr-FR" dirty="0"/>
              <a:t>3 ingénieurs</a:t>
            </a:r>
          </a:p>
          <a:p>
            <a:r>
              <a:rPr lang="fr-FR" b="1" dirty="0"/>
              <a:t>Equipe IT et Data Security</a:t>
            </a:r>
          </a:p>
          <a:p>
            <a:r>
              <a:rPr lang="fr-FR" dirty="0"/>
              <a:t>2 ingénieurs</a:t>
            </a:r>
          </a:p>
          <a:p>
            <a:endParaRPr lang="fr-FR" dirty="0"/>
          </a:p>
          <a:p>
            <a:r>
              <a:rPr lang="fr-FR" dirty="0"/>
              <a:t>1 ingénieur base de données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9AF54F5-F915-4707-936D-51BDA58E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7480"/>
            <a:ext cx="10058400" cy="929572"/>
          </a:xfrm>
        </p:spPr>
        <p:txBody>
          <a:bodyPr/>
          <a:lstStyle/>
          <a:p>
            <a:r>
              <a:rPr lang="fr-FR" dirty="0"/>
              <a:t>Composition de la </a:t>
            </a:r>
            <a:r>
              <a:rPr lang="fr-FR" dirty="0" err="1"/>
              <a:t>PlateForme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B8E1A28-BE2D-43C0-9F56-77FF9239104C}"/>
              </a:ext>
            </a:extLst>
          </p:cNvPr>
          <p:cNvSpPr txBox="1">
            <a:spLocks/>
          </p:cNvSpPr>
          <p:nvPr/>
        </p:nvSpPr>
        <p:spPr>
          <a:xfrm>
            <a:off x="6993315" y="2190704"/>
            <a:ext cx="4167013" cy="42598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Environ 55000 échantillons séquencés depuis 2010</a:t>
            </a:r>
          </a:p>
          <a:p>
            <a:r>
              <a:rPr lang="fr-FR" dirty="0"/>
              <a:t>Activité interne et prestation client</a:t>
            </a:r>
          </a:p>
          <a:p>
            <a:r>
              <a:rPr lang="fr-FR" b="1" dirty="0" err="1"/>
              <a:t>Whole</a:t>
            </a:r>
            <a:r>
              <a:rPr lang="fr-FR" b="1" dirty="0"/>
              <a:t> Exome </a:t>
            </a:r>
            <a:r>
              <a:rPr lang="fr-FR" b="1" dirty="0" err="1"/>
              <a:t>Sequencing</a:t>
            </a:r>
            <a:br>
              <a:rPr lang="fr-FR" b="1" dirty="0"/>
            </a:br>
            <a:r>
              <a:rPr lang="fr-FR" b="1" dirty="0" err="1"/>
              <a:t>Whole</a:t>
            </a:r>
            <a:r>
              <a:rPr lang="fr-FR" b="1" dirty="0"/>
              <a:t> </a:t>
            </a:r>
            <a:r>
              <a:rPr lang="fr-FR" b="1" dirty="0" err="1"/>
              <a:t>Genome</a:t>
            </a:r>
            <a:r>
              <a:rPr lang="fr-FR" b="1" dirty="0"/>
              <a:t> </a:t>
            </a:r>
            <a:r>
              <a:rPr lang="fr-FR" b="1" dirty="0" err="1"/>
              <a:t>Sequencing</a:t>
            </a:r>
            <a:br>
              <a:rPr lang="fr-FR" b="1" dirty="0"/>
            </a:br>
            <a:r>
              <a:rPr lang="fr-FR" b="1" dirty="0"/>
              <a:t>RNA-Seq</a:t>
            </a:r>
            <a:br>
              <a:rPr lang="fr-FR" dirty="0"/>
            </a:br>
            <a:r>
              <a:rPr lang="fr-FR" dirty="0" err="1"/>
              <a:t>ChIP</a:t>
            </a:r>
            <a:r>
              <a:rPr lang="fr-FR" dirty="0"/>
              <a:t>-Seq</a:t>
            </a:r>
            <a:br>
              <a:rPr lang="fr-FR" dirty="0"/>
            </a:br>
            <a:r>
              <a:rPr lang="fr-FR" dirty="0"/>
              <a:t>ATAC-Seq</a:t>
            </a:r>
            <a:br>
              <a:rPr lang="fr-FR" dirty="0"/>
            </a:br>
            <a:r>
              <a:rPr lang="fr-FR" dirty="0" err="1"/>
              <a:t>Methyl</a:t>
            </a:r>
            <a:r>
              <a:rPr lang="fr-FR" dirty="0"/>
              <a:t>-Seq</a:t>
            </a:r>
            <a:br>
              <a:rPr lang="fr-FR" dirty="0"/>
            </a:br>
            <a:r>
              <a:rPr lang="fr-FR" dirty="0"/>
              <a:t>Single-</a:t>
            </a:r>
            <a:r>
              <a:rPr lang="fr-FR" dirty="0" err="1"/>
              <a:t>Cell</a:t>
            </a:r>
            <a:br>
              <a:rPr lang="fr-FR" dirty="0"/>
            </a:br>
            <a:r>
              <a:rPr lang="fr-FR" dirty="0" err="1"/>
              <a:t>Ribo</a:t>
            </a:r>
            <a:r>
              <a:rPr lang="fr-FR" dirty="0"/>
              <a:t>-Seq</a:t>
            </a:r>
            <a:br>
              <a:rPr lang="fr-FR" dirty="0"/>
            </a:br>
            <a:r>
              <a:rPr lang="fr-FR" dirty="0" err="1"/>
              <a:t>Hi-C</a:t>
            </a:r>
            <a:br>
              <a:rPr lang="fr-FR" dirty="0"/>
            </a:br>
            <a:r>
              <a:rPr lang="fr-FR" dirty="0"/>
              <a:t>Puces Génotypage ou </a:t>
            </a:r>
            <a:r>
              <a:rPr lang="fr-FR" dirty="0" err="1"/>
              <a:t>Methylation</a:t>
            </a:r>
            <a:endParaRPr lang="fr-FR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2381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E65A14-CB56-4A63-8D4F-AEFA11A3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7</a:t>
            </a:fld>
            <a:endParaRPr lang="fr-FR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6E00E8F9-38A6-4FE3-99F3-FD3BE743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7480"/>
            <a:ext cx="10058400" cy="929572"/>
          </a:xfrm>
        </p:spPr>
        <p:txBody>
          <a:bodyPr/>
          <a:lstStyle/>
          <a:p>
            <a:r>
              <a:rPr lang="fr-FR" dirty="0"/>
              <a:t>Activités </a:t>
            </a:r>
            <a:r>
              <a:rPr lang="fr-FR" dirty="0" err="1"/>
              <a:t>Bioinformatiques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B1F7B62-C141-4AD9-BB42-D8FF3518F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72" y="2202473"/>
            <a:ext cx="4614645" cy="4023360"/>
          </a:xfrm>
        </p:spPr>
        <p:txBody>
          <a:bodyPr>
            <a:normAutofit/>
          </a:bodyPr>
          <a:lstStyle/>
          <a:p>
            <a:r>
              <a:rPr lang="fr-FR" dirty="0"/>
              <a:t>Etude des maladies Métaboliques (Diabète, Obésité, Dyslipidémies, …)</a:t>
            </a:r>
          </a:p>
          <a:p>
            <a:r>
              <a:rPr lang="fr-FR" dirty="0"/>
              <a:t>Principalement chez l’humain ou la souris</a:t>
            </a:r>
          </a:p>
          <a:p>
            <a:r>
              <a:rPr lang="fr-FR" b="1" dirty="0"/>
              <a:t>Recherche de variants germinaux via WES ou WGS</a:t>
            </a:r>
          </a:p>
          <a:p>
            <a:r>
              <a:rPr lang="fr-FR" dirty="0"/>
              <a:t>Pipelines d’analyse automatisés basés sur Docker / </a:t>
            </a:r>
            <a:r>
              <a:rPr lang="fr-FR" dirty="0" err="1"/>
              <a:t>Nextflow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B21DD5-270B-4D64-8FDB-4283748F0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04"/>
          <a:stretch/>
        </p:blipFill>
        <p:spPr>
          <a:xfrm>
            <a:off x="9521242" y="2080973"/>
            <a:ext cx="2209986" cy="25935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499F65C-CD4C-43C9-975B-162D4990C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41"/>
          <a:stretch/>
        </p:blipFill>
        <p:spPr>
          <a:xfrm>
            <a:off x="6732086" y="2011949"/>
            <a:ext cx="2276599" cy="283410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0086A71-564A-45A9-8C0C-E3F1F8F27476}"/>
              </a:ext>
            </a:extLst>
          </p:cNvPr>
          <p:cNvSpPr txBox="1"/>
          <p:nvPr/>
        </p:nvSpPr>
        <p:spPr>
          <a:xfrm>
            <a:off x="6821660" y="4907558"/>
            <a:ext cx="2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WES</a:t>
            </a:r>
            <a:r>
              <a:rPr lang="fr-FR" sz="1200" dirty="0"/>
              <a:t> (</a:t>
            </a:r>
            <a:r>
              <a:rPr lang="fr-FR" sz="1200" dirty="0" err="1"/>
              <a:t>Whole</a:t>
            </a:r>
            <a:r>
              <a:rPr lang="fr-FR" sz="1200" dirty="0"/>
              <a:t> Exome </a:t>
            </a:r>
            <a:r>
              <a:rPr lang="fr-FR" sz="1200" dirty="0" err="1"/>
              <a:t>Sequencing</a:t>
            </a:r>
            <a:r>
              <a:rPr lang="fr-FR" sz="1200" dirty="0"/>
              <a:t>)</a:t>
            </a:r>
          </a:p>
          <a:p>
            <a:r>
              <a:rPr lang="fr-FR" sz="1200" dirty="0"/>
              <a:t>Ne cible que les régions codantes</a:t>
            </a:r>
          </a:p>
          <a:p>
            <a:r>
              <a:rPr lang="fr-FR" sz="1200" dirty="0"/>
              <a:t>(1-2 % du génome)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15AF82-6E6D-4B4E-A3A1-4CBDE6D65094}"/>
              </a:ext>
            </a:extLst>
          </p:cNvPr>
          <p:cNvSpPr txBox="1"/>
          <p:nvPr/>
        </p:nvSpPr>
        <p:spPr>
          <a:xfrm>
            <a:off x="9668856" y="4907558"/>
            <a:ext cx="238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WGS</a:t>
            </a:r>
            <a:r>
              <a:rPr lang="fr-FR" sz="1200" dirty="0"/>
              <a:t> (</a:t>
            </a:r>
            <a:r>
              <a:rPr lang="fr-FR" sz="1200" dirty="0" err="1"/>
              <a:t>Whole</a:t>
            </a:r>
            <a:r>
              <a:rPr lang="fr-FR" sz="1200" dirty="0"/>
              <a:t> </a:t>
            </a:r>
            <a:r>
              <a:rPr lang="fr-FR" sz="1200" dirty="0" err="1"/>
              <a:t>Genome</a:t>
            </a:r>
            <a:r>
              <a:rPr lang="fr-FR" sz="1200" dirty="0"/>
              <a:t> </a:t>
            </a:r>
            <a:r>
              <a:rPr lang="fr-FR" sz="1200" dirty="0" err="1"/>
              <a:t>Sequencing</a:t>
            </a:r>
            <a:r>
              <a:rPr lang="fr-FR" sz="1200" dirty="0"/>
              <a:t>)</a:t>
            </a:r>
          </a:p>
          <a:p>
            <a:r>
              <a:rPr lang="fr-FR" sz="1200" dirty="0"/>
              <a:t>Cible l’ensemble du génome</a:t>
            </a:r>
          </a:p>
        </p:txBody>
      </p:sp>
    </p:spTree>
    <p:extLst>
      <p:ext uri="{BB962C8B-B14F-4D97-AF65-F5344CB8AC3E}">
        <p14:creationId xmlns:p14="http://schemas.microsoft.com/office/powerpoint/2010/main" val="103171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E65A14-CB56-4A63-8D4F-AEFA11A3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8</a:t>
            </a:fld>
            <a:endParaRPr lang="fr-FR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6E00E8F9-38A6-4FE3-99F3-FD3BE743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7480"/>
            <a:ext cx="10058400" cy="929572"/>
          </a:xfrm>
        </p:spPr>
        <p:txBody>
          <a:bodyPr/>
          <a:lstStyle/>
          <a:p>
            <a:r>
              <a:rPr lang="fr-FR" dirty="0"/>
              <a:t>Activités </a:t>
            </a:r>
            <a:r>
              <a:rPr lang="fr-FR" dirty="0" err="1"/>
              <a:t>Bioinformatiques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B1F7B62-C141-4AD9-BB42-D8FF3518F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72" y="2202473"/>
            <a:ext cx="4614645" cy="4023360"/>
          </a:xfrm>
        </p:spPr>
        <p:txBody>
          <a:bodyPr>
            <a:normAutofit/>
          </a:bodyPr>
          <a:lstStyle/>
          <a:p>
            <a:r>
              <a:rPr lang="fr-FR" dirty="0"/>
              <a:t>Projet « </a:t>
            </a:r>
            <a:r>
              <a:rPr lang="fr-FR" b="1" dirty="0" err="1"/>
              <a:t>PreciDIAG</a:t>
            </a:r>
            <a:r>
              <a:rPr lang="fr-FR" dirty="0"/>
              <a:t> » en collaboration avec le CHU de Liège</a:t>
            </a:r>
          </a:p>
          <a:p>
            <a:r>
              <a:rPr lang="fr-FR" dirty="0"/>
              <a:t>Séquençage de 3000 WES humain provenant du service de diabétologie</a:t>
            </a:r>
          </a:p>
          <a:p>
            <a:endParaRPr lang="fr-FR" dirty="0"/>
          </a:p>
          <a:p>
            <a:r>
              <a:rPr lang="fr-FR" dirty="0"/>
              <a:t>Objectif d’aide à la prise en charge de ces patients atteint de diabète de type 2.</a:t>
            </a:r>
            <a:br>
              <a:rPr lang="fr-FR" dirty="0"/>
            </a:br>
            <a:r>
              <a:rPr lang="fr-FR" dirty="0"/>
              <a:t>Le projet vise a mieux caractériser le profil génétique de ces patients, et à terme à leur proposer un traitement personnalisé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328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E65A14-CB56-4A63-8D4F-AEFA11A3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E354-69CC-46AD-BD6F-D6EE5C71652E}" type="slidenum">
              <a:rPr lang="fr-FR" smtClean="0"/>
              <a:t>9</a:t>
            </a:fld>
            <a:endParaRPr lang="fr-FR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6E00E8F9-38A6-4FE3-99F3-FD3BE743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7480"/>
            <a:ext cx="10058400" cy="929572"/>
          </a:xfrm>
        </p:spPr>
        <p:txBody>
          <a:bodyPr/>
          <a:lstStyle/>
          <a:p>
            <a:r>
              <a:rPr lang="fr-FR" dirty="0"/>
              <a:t>Activités </a:t>
            </a:r>
            <a:r>
              <a:rPr lang="fr-FR" dirty="0" err="1"/>
              <a:t>Bioinformatiques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B1F7B62-C141-4AD9-BB42-D8FF3518F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72" y="2202473"/>
            <a:ext cx="4614645" cy="4023360"/>
          </a:xfrm>
        </p:spPr>
        <p:txBody>
          <a:bodyPr>
            <a:normAutofit/>
          </a:bodyPr>
          <a:lstStyle/>
          <a:p>
            <a:r>
              <a:rPr lang="fr-FR" dirty="0"/>
              <a:t>Projet « </a:t>
            </a:r>
            <a:r>
              <a:rPr lang="fr-FR" b="1" dirty="0" err="1"/>
              <a:t>PreciDIAG</a:t>
            </a:r>
            <a:r>
              <a:rPr lang="fr-FR" dirty="0"/>
              <a:t> » en collaboration avec le CHU de Liège</a:t>
            </a:r>
          </a:p>
          <a:p>
            <a:r>
              <a:rPr lang="fr-FR" dirty="0"/>
              <a:t>Séquençage de 3000 WES humain provenant du service de diabétologie</a:t>
            </a:r>
          </a:p>
          <a:p>
            <a:endParaRPr lang="fr-FR" dirty="0"/>
          </a:p>
          <a:p>
            <a:r>
              <a:rPr lang="fr-FR" dirty="0"/>
              <a:t>Objectif d’aide à la prise en charge de ces patients atteint de diabète de type 2.</a:t>
            </a:r>
            <a:br>
              <a:rPr lang="fr-FR" dirty="0"/>
            </a:br>
            <a:r>
              <a:rPr lang="fr-FR" dirty="0"/>
              <a:t>Le projet vise a mieux caractériser le profil génétique de ces patients, et à terme à leur proposer un traitement personnalisé</a:t>
            </a:r>
          </a:p>
          <a:p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96B2785-B782-4B03-BCC9-83A9B4345785}"/>
              </a:ext>
            </a:extLst>
          </p:cNvPr>
          <p:cNvSpPr txBox="1">
            <a:spLocks/>
          </p:cNvSpPr>
          <p:nvPr/>
        </p:nvSpPr>
        <p:spPr>
          <a:xfrm>
            <a:off x="7199430" y="3546584"/>
            <a:ext cx="4306428" cy="21817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Plateforme accréditée ISO15189 depuis septembre 2023</a:t>
            </a:r>
          </a:p>
        </p:txBody>
      </p:sp>
      <p:pic>
        <p:nvPicPr>
          <p:cNvPr id="1026" name="Picture 2" descr="Cofrac, tout sur le COmité FRançais d'ACcréditation">
            <a:extLst>
              <a:ext uri="{FF2B5EF4-FFF2-40B4-BE49-F238E27FC236}">
                <a16:creationId xmlns:a16="http://schemas.microsoft.com/office/drawing/2014/main" id="{5397D5DC-7660-4EC4-B023-85A5E6346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995" y="1964602"/>
            <a:ext cx="1464398" cy="14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65034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3090</TotalTime>
  <Words>529</Words>
  <Application>Microsoft Office PowerPoint</Application>
  <PresentationFormat>Grand écran</PresentationFormat>
  <Paragraphs>90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Rétrospective</vt:lpstr>
      <vt:lpstr>PLATEFORME LIGAN</vt:lpstr>
      <vt:lpstr>La plateforme génomique LIGAN </vt:lpstr>
      <vt:lpstr>La plateforme génomique LIGAN </vt:lpstr>
      <vt:lpstr>Composition de la PlateForme</vt:lpstr>
      <vt:lpstr>Composition de la PlateForme</vt:lpstr>
      <vt:lpstr>Composition de la PlateForme</vt:lpstr>
      <vt:lpstr>Activités Bioinformatiques</vt:lpstr>
      <vt:lpstr>Activités Bioinformatiques</vt:lpstr>
      <vt:lpstr>Activités Bioinformatiques</vt:lpstr>
      <vt:lpstr>Conclusion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place de la Norme 15189 dans un laboratoire de NGS</dc:title>
  <dc:creator>Benedicte Toussaint</dc:creator>
  <cp:lastModifiedBy>Mehdi Derhourhi</cp:lastModifiedBy>
  <cp:revision>146</cp:revision>
  <cp:lastPrinted>2022-10-03T15:07:02Z</cp:lastPrinted>
  <dcterms:created xsi:type="dcterms:W3CDTF">2022-08-23T11:02:36Z</dcterms:created>
  <dcterms:modified xsi:type="dcterms:W3CDTF">2023-11-07T15:01:54Z</dcterms:modified>
</cp:coreProperties>
</file>